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37"/>
  </p:normalViewPr>
  <p:slideViewPr>
    <p:cSldViewPr snapToGrid="0" snapToObjects="1">
      <p:cViewPr varScale="1">
        <p:scale>
          <a:sx n="115" d="100"/>
          <a:sy n="115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3B46C-B558-1548-8074-9120CA362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F1A04-AE80-7A4C-BF92-A5E95276C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635E9-6AB9-CE4B-A600-CCF433B3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FC80-1BF4-A74E-ABB0-4F55B4E9C10E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3A1FE-609F-AD46-8853-DBEA6AB78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B1421-055C-5844-9C49-ACF8B672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E62-379F-4742-AB46-2E1F8ED8A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759EA-CADD-C64E-996B-AE7545BD5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BCD0EB-1147-D847-812E-8FF5E106C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5B44C-A882-C14F-B6FC-EC1D1021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FC80-1BF4-A74E-ABB0-4F55B4E9C10E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E7D32-3A13-824C-BE1B-B29E0357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0A07D-A085-6044-99E9-D99CB974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E62-379F-4742-AB46-2E1F8ED8A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9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E5DDB7-D46B-EE4D-82BA-7BAABF5A6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562884-B7CF-AD44-BD2E-E06D76FBC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B3041-DE81-1C45-A4B9-F97E1A6FA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FC80-1BF4-A74E-ABB0-4F55B4E9C10E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77981-C321-8F44-944F-BA77293A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9FF25-4B21-3646-A35E-0AB05F9A4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E62-379F-4742-AB46-2E1F8ED8A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2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DF0F0-0717-EF47-8F91-DBD53693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3AE61-5265-A043-9C11-D7362A27C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748E1-FE63-9145-ABB7-FB20AE39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FC80-1BF4-A74E-ABB0-4F55B4E9C10E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BDDC2-159D-8F4C-BBE9-711B91340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DA42C-C2A2-3D4F-90A0-B946800E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E62-379F-4742-AB46-2E1F8ED8A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7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84762-2890-FD4A-86EE-9D9FCCEA6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A76D6-D8D7-1340-8429-C56ADCC3F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EC5D9-12C6-A147-AB68-69D99832C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FC80-1BF4-A74E-ABB0-4F55B4E9C10E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68B36-59CF-774A-AA30-DB74CA05C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64270-E461-3A48-B1B8-7ECEBD577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E62-379F-4742-AB46-2E1F8ED8A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7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58642-727F-2A49-848A-819EF29D8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11218-6782-CB42-9C6B-F5F110EFB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AACD2-ABCF-D842-B9A8-AF59E79DC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04113-69E9-3B4B-8F4B-50E2A81D6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FC80-1BF4-A74E-ABB0-4F55B4E9C10E}" type="datetimeFigureOut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FA56C-37AF-8442-A410-FA64C8E9E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BE1F9-B8D9-3C43-8642-3E9136B2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E62-379F-4742-AB46-2E1F8ED8A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290AC-801D-A946-9700-098C3D8E6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08152-991A-C544-A101-30D1EA955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398A9-019C-8E4E-88A2-B3EBFB585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7617A5-6E88-6843-B0DF-1079D4533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17F4BB-D423-A440-983B-D508970B1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EC78D2-CCCB-2E48-A455-D52702AE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FC80-1BF4-A74E-ABB0-4F55B4E9C10E}" type="datetimeFigureOut">
              <a:rPr lang="en-US" smtClean="0"/>
              <a:t>3/16/20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3B4244-F308-364D-ADF5-7CBE2A24C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699686-24DD-F640-9016-A8568862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E62-379F-4742-AB46-2E1F8ED8A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2C78-E345-FB4B-A662-A807FA06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51086-9B93-144F-8201-58872D4D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FC80-1BF4-A74E-ABB0-4F55B4E9C10E}" type="datetimeFigureOut">
              <a:rPr lang="en-US" smtClean="0"/>
              <a:t>3/16/20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A8A97-7371-0E4D-B293-1354AB07C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78730-4F2D-424A-B8D2-E126B5EC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E62-379F-4742-AB46-2E1F8ED8A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8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FF96F9-82B8-A04F-A34F-DA32D2FAA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FC80-1BF4-A74E-ABB0-4F55B4E9C10E}" type="datetimeFigureOut">
              <a:rPr lang="en-US" smtClean="0"/>
              <a:t>3/16/20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C16B2-FF9C-C243-8B3A-815A6585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1EB5D-C7F2-9949-BFEB-1C119316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E62-379F-4742-AB46-2E1F8ED8A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3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B9372-403A-A143-8E96-63319B8F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AFF75-9394-654D-847D-E37FD5473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4AA5B-9DAC-964B-9122-CB84E6A90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B7DB7-CF78-2243-A20D-326E5FE0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FC80-1BF4-A74E-ABB0-4F55B4E9C10E}" type="datetimeFigureOut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77907-38B1-344E-92DF-B94F11C8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A464E-6C44-534A-A164-7E7A9848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E62-379F-4742-AB46-2E1F8ED8A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3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1A255-C595-9646-8066-D42FC7EB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357D95-4370-724B-992C-274AA4DBB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A3686-F46A-8046-9898-3E630B2C7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5112B-51FA-3B4F-B0C1-C9756BF7D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FC80-1BF4-A74E-ABB0-4F55B4E9C10E}" type="datetimeFigureOut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72F4E-1AC1-A848-9743-14BC1072B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BB07A-44DE-1246-827F-74B43347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E62-379F-4742-AB46-2E1F8ED8A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74EEE5-F9FA-0C4A-BA69-A194AC36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86D58-1B6F-634F-97E1-FF004DCC7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599A7-A3F6-4343-94A0-B2C7AA08C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4FC80-1BF4-A74E-ABB0-4F55B4E9C10E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91FC0-05C8-2147-BDA0-1C8CB4A7C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10CB1-FCE3-E141-8FDF-D51D7AD4A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92E62-379F-4742-AB46-2E1F8ED8A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3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207CC6-EAA1-4BFF-A48A-DECAD8972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B234A3DD-923D-4166-8B19-7DD58990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F6ACA5AC-3C5D-4994-B40F-FC8349E4D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B9162-81AA-E840-9BA9-FAD9EAA8D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Collections Painting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14713-3FB3-7944-8364-6675BA6F1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25862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wall, indoor, bathroom, cabinet&#13;&#10;&#13;&#10;Description automatically generated">
            <a:extLst>
              <a:ext uri="{FF2B5EF4-FFF2-40B4-BE49-F238E27FC236}">
                <a16:creationId xmlns:a16="http://schemas.microsoft.com/office/drawing/2014/main" id="{B2F548BB-912B-6A46-93C5-8171F746C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6859" y="567051"/>
            <a:ext cx="2648371" cy="347899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5C779-7A61-3D43-A21F-20ACE060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Trompe l’oeil</a:t>
            </a:r>
            <a:br>
              <a:rPr lang="en-US" sz="1400">
                <a:solidFill>
                  <a:srgbClr val="FFFFFF"/>
                </a:solidFill>
              </a:rPr>
            </a:br>
            <a:r>
              <a:rPr lang="en-US" sz="1400">
                <a:solidFill>
                  <a:srgbClr val="FFFFFF"/>
                </a:solidFill>
              </a:rPr>
              <a:t>French for “deceive the eye”</a:t>
            </a:r>
            <a:br>
              <a:rPr lang="en-US" sz="1400">
                <a:solidFill>
                  <a:srgbClr val="FFFFFF"/>
                </a:solidFill>
              </a:rPr>
            </a:br>
            <a:r>
              <a:rPr lang="en-US" sz="1400">
                <a:solidFill>
                  <a:srgbClr val="FFFFFF"/>
                </a:solidFill>
              </a:rPr>
              <a:t>an art technique that uses realistic imagery to create the optical illusion that the depicted objects exist in three dimensions.</a:t>
            </a:r>
          </a:p>
        </p:txBody>
      </p:sp>
      <p:pic>
        <p:nvPicPr>
          <p:cNvPr id="9" name="Picture 8" descr="A painting on the wall&#13;&#10;&#13;&#10;Description automatically generated">
            <a:extLst>
              <a:ext uri="{FF2B5EF4-FFF2-40B4-BE49-F238E27FC236}">
                <a16:creationId xmlns:a16="http://schemas.microsoft.com/office/drawing/2014/main" id="{FFBFAE65-85B9-B344-8F65-73A2F2DAA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1" y="976813"/>
            <a:ext cx="2659472" cy="2659472"/>
          </a:xfrm>
          <a:prstGeom prst="rect">
            <a:avLst/>
          </a:prstGeom>
        </p:spPr>
      </p:pic>
      <p:pic>
        <p:nvPicPr>
          <p:cNvPr id="7" name="Picture 6" descr="A picture containing indoor&#13;&#10;&#13;&#10;Description automatically generated">
            <a:extLst>
              <a:ext uri="{FF2B5EF4-FFF2-40B4-BE49-F238E27FC236}">
                <a16:creationId xmlns:a16="http://schemas.microsoft.com/office/drawing/2014/main" id="{2994EEA5-4E01-6344-ABB1-B4AB8CA49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143" y="449233"/>
            <a:ext cx="2646677" cy="37146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unch of items that are hanging on the wall&#13;&#10;&#13;&#10;Description automatically generated">
            <a:extLst>
              <a:ext uri="{FF2B5EF4-FFF2-40B4-BE49-F238E27FC236}">
                <a16:creationId xmlns:a16="http://schemas.microsoft.com/office/drawing/2014/main" id="{BC6E8204-0F25-C240-AF1F-F4CC16427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269" y="642002"/>
            <a:ext cx="2648372" cy="337372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40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60355B0-3046-6343-91BD-BA1E3056A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859" y="982364"/>
            <a:ext cx="2648371" cy="264837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B4A65-D3D8-F048-BB52-D5D6352AF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Illustrated collections</a:t>
            </a:r>
          </a:p>
        </p:txBody>
      </p:sp>
      <p:pic>
        <p:nvPicPr>
          <p:cNvPr id="5" name="Content Placeholder 4" descr="A bunch of items that are on a table&#10;&#10;Description automatically generated">
            <a:extLst>
              <a:ext uri="{FF2B5EF4-FFF2-40B4-BE49-F238E27FC236}">
                <a16:creationId xmlns:a16="http://schemas.microsoft.com/office/drawing/2014/main" id="{C2BD871A-896A-E146-8338-CE06A8840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041" y="976813"/>
            <a:ext cx="2659472" cy="2659472"/>
          </a:xfrm>
          <a:prstGeom prst="rect">
            <a:avLst/>
          </a:prstGeom>
        </p:spPr>
      </p:pic>
      <p:pic>
        <p:nvPicPr>
          <p:cNvPr id="11" name="Picture 10" descr="A group of items on a table&#13;&#10;&#13;&#10;Description automatically generated">
            <a:extLst>
              <a:ext uri="{FF2B5EF4-FFF2-40B4-BE49-F238E27FC236}">
                <a16:creationId xmlns:a16="http://schemas.microsoft.com/office/drawing/2014/main" id="{4F1C5E08-9B0D-ED47-9C60-AAB879D09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143" y="436106"/>
            <a:ext cx="2646677" cy="374088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indoor, table, text&#13;&#10;&#13;&#10;Description automatically generated">
            <a:extLst>
              <a:ext uri="{FF2B5EF4-FFF2-40B4-BE49-F238E27FC236}">
                <a16:creationId xmlns:a16="http://schemas.microsoft.com/office/drawing/2014/main" id="{209A8DE1-4FD4-3542-8E22-D07A42171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269" y="1004677"/>
            <a:ext cx="2648372" cy="264837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7958B33-8A5D-5A47-9436-362AED69B5F6}"/>
              </a:ext>
            </a:extLst>
          </p:cNvPr>
          <p:cNvSpPr txBox="1"/>
          <p:nvPr/>
        </p:nvSpPr>
        <p:spPr>
          <a:xfrm>
            <a:off x="3088284" y="5759278"/>
            <a:ext cx="5697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Stacked items arranged so you can see each object entirely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Watercolor/Ink/Pen and Ink (Aqueous media)</a:t>
            </a:r>
          </a:p>
        </p:txBody>
      </p:sp>
    </p:spTree>
    <p:extLst>
      <p:ext uri="{BB962C8B-B14F-4D97-AF65-F5344CB8AC3E}">
        <p14:creationId xmlns:p14="http://schemas.microsoft.com/office/powerpoint/2010/main" val="121947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BAC05-DE3B-564E-BA67-70B94BB3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23578"/>
            <a:ext cx="3387106" cy="1645501"/>
          </a:xfrm>
        </p:spPr>
        <p:txBody>
          <a:bodyPr>
            <a:normAutofit/>
          </a:bodyPr>
          <a:lstStyle/>
          <a:p>
            <a:r>
              <a:rPr lang="en-US"/>
              <a:t>Traditional Still Life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A6165A3-47D8-4B71-8466-416E49918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548467"/>
            <a:ext cx="3387105" cy="3628495"/>
          </a:xfrm>
        </p:spPr>
        <p:txBody>
          <a:bodyPr>
            <a:normAutofit/>
          </a:bodyPr>
          <a:lstStyle/>
          <a:p>
            <a:r>
              <a:rPr lang="en-US" sz="1800" dirty="0"/>
              <a:t>Collection arranged with varying heights and perspectives of objects</a:t>
            </a:r>
          </a:p>
          <a:p>
            <a:r>
              <a:rPr lang="en-US" sz="1800" dirty="0"/>
              <a:t>“Snapshot” of life—Items should appear as though you caught them in that arrangement, or that life stood still for a moment</a:t>
            </a:r>
          </a:p>
          <a:p>
            <a:r>
              <a:rPr lang="en-US" sz="1800" dirty="0"/>
              <a:t>Acrylic, oil on canvas or wood board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wall, table, indoor&#13;&#10;&#13;&#10;Description automatically generated">
            <a:extLst>
              <a:ext uri="{FF2B5EF4-FFF2-40B4-BE49-F238E27FC236}">
                <a16:creationId xmlns:a16="http://schemas.microsoft.com/office/drawing/2014/main" id="{1DAB2220-F9C3-4B40-A3CE-9E5F319B7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463" y="734242"/>
            <a:ext cx="3775899" cy="284136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E035EE72-1F4D-F64B-8910-8374C2797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318" y="474133"/>
            <a:ext cx="2045144" cy="27178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close up of a cluttered table&#13;&#10;&#13;&#10;Description automatically generated">
            <a:extLst>
              <a:ext uri="{FF2B5EF4-FFF2-40B4-BE49-F238E27FC236}">
                <a16:creationId xmlns:a16="http://schemas.microsoft.com/office/drawing/2014/main" id="{F45EA9E9-1DCB-D04C-AD4F-157E9847A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915" y="4318312"/>
            <a:ext cx="3456994" cy="2065554"/>
          </a:xfrm>
          <a:prstGeom prst="rect">
            <a:avLst/>
          </a:prstGeom>
        </p:spPr>
      </p:pic>
      <p:sp>
        <p:nvSpPr>
          <p:cNvPr id="29" name="Rectangle 26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floor, indoor&#13;&#10;&#13;&#10;Description automatically generated">
            <a:extLst>
              <a:ext uri="{FF2B5EF4-FFF2-40B4-BE49-F238E27FC236}">
                <a16:creationId xmlns:a16="http://schemas.microsoft.com/office/drawing/2014/main" id="{58537EE6-E223-F046-B78D-9929A9159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9639" y="3817905"/>
            <a:ext cx="2438503" cy="241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8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103</Words>
  <Application>Microsoft Macintosh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Collections Painting</vt:lpstr>
      <vt:lpstr>Trompe l’oeil French for “deceive the eye” an art technique that uses realistic imagery to create the optical illusion that the depicted objects exist in three dimensions.</vt:lpstr>
      <vt:lpstr>Illustrated collections</vt:lpstr>
      <vt:lpstr>Traditional Still Life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Collections Painting</dc:title>
  <dc:creator>Ariane Tucker</dc:creator>
  <cp:lastModifiedBy>Ariane Tucker</cp:lastModifiedBy>
  <cp:revision>5</cp:revision>
  <dcterms:created xsi:type="dcterms:W3CDTF">2019-04-14T21:37:23Z</dcterms:created>
  <dcterms:modified xsi:type="dcterms:W3CDTF">2020-03-16T13:00:54Z</dcterms:modified>
</cp:coreProperties>
</file>